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0"/>
  </p:notesMasterIdLst>
  <p:handoutMasterIdLst>
    <p:handoutMasterId r:id="rId41"/>
  </p:handoutMasterIdLst>
  <p:sldIdLst>
    <p:sldId id="1309" r:id="rId6"/>
    <p:sldId id="1334" r:id="rId7"/>
    <p:sldId id="1335" r:id="rId8"/>
    <p:sldId id="1330" r:id="rId9"/>
    <p:sldId id="1365" r:id="rId10"/>
    <p:sldId id="1336" r:id="rId11"/>
    <p:sldId id="1337" r:id="rId12"/>
    <p:sldId id="1364" r:id="rId13"/>
    <p:sldId id="1338" r:id="rId14"/>
    <p:sldId id="1363" r:id="rId15"/>
    <p:sldId id="1354" r:id="rId16"/>
    <p:sldId id="1366" r:id="rId17"/>
    <p:sldId id="1355" r:id="rId18"/>
    <p:sldId id="1356" r:id="rId19"/>
    <p:sldId id="1340" r:id="rId20"/>
    <p:sldId id="1367" r:id="rId21"/>
    <p:sldId id="1368" r:id="rId22"/>
    <p:sldId id="1369" r:id="rId23"/>
    <p:sldId id="1370" r:id="rId24"/>
    <p:sldId id="1371" r:id="rId25"/>
    <p:sldId id="1342" r:id="rId26"/>
    <p:sldId id="1372" r:id="rId27"/>
    <p:sldId id="1374" r:id="rId28"/>
    <p:sldId id="1375" r:id="rId29"/>
    <p:sldId id="1376" r:id="rId30"/>
    <p:sldId id="1373" r:id="rId31"/>
    <p:sldId id="1377" r:id="rId32"/>
    <p:sldId id="1349" r:id="rId33"/>
    <p:sldId id="1350" r:id="rId34"/>
    <p:sldId id="1378" r:id="rId35"/>
    <p:sldId id="1379" r:id="rId36"/>
    <p:sldId id="1351" r:id="rId37"/>
    <p:sldId id="1322" r:id="rId38"/>
    <p:sldId id="1326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36"/>
            <p14:sldId id="1337"/>
            <p14:sldId id="1364"/>
            <p14:sldId id="1338"/>
            <p14:sldId id="1363"/>
            <p14:sldId id="1354"/>
            <p14:sldId id="1366"/>
            <p14:sldId id="1355"/>
            <p14:sldId id="1356"/>
            <p14:sldId id="1340"/>
            <p14:sldId id="1367"/>
            <p14:sldId id="1368"/>
            <p14:sldId id="1369"/>
            <p14:sldId id="1370"/>
            <p14:sldId id="1371"/>
            <p14:sldId id="1342"/>
            <p14:sldId id="1372"/>
            <p14:sldId id="1374"/>
            <p14:sldId id="1375"/>
            <p14:sldId id="1376"/>
            <p14:sldId id="1373"/>
            <p14:sldId id="1377"/>
            <p14:sldId id="1349"/>
            <p14:sldId id="1350"/>
            <p14:sldId id="1378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32" autoAdjust="0"/>
    <p:restoredTop sz="96323" autoAdjust="0"/>
  </p:normalViewPr>
  <p:slideViewPr>
    <p:cSldViewPr>
      <p:cViewPr varScale="1">
        <p:scale>
          <a:sx n="77" d="100"/>
          <a:sy n="77" d="100"/>
        </p:scale>
        <p:origin x="36" y="5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11/23/2015 8:33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11/23/2015 8:33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11/23/2015 8:33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11/23/2015 8:33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11/23/2015 8:33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 101 with Raspberry Pi – </a:t>
            </a:r>
            <a:r>
              <a:rPr lang="en-US" sz="3200" dirty="0" smtClean="0"/>
              <a:t>Rotation 1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37" y="295273"/>
            <a:ext cx="5466300" cy="6310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7" y="1363662"/>
            <a:ext cx="2780352" cy="53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36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582399" cy="2105192"/>
          </a:xfrm>
        </p:spPr>
        <p:txBody>
          <a:bodyPr/>
          <a:lstStyle/>
          <a:p>
            <a:r>
              <a:rPr lang="en-US" dirty="0" smtClean="0"/>
              <a:t>Open Visual Studio 2015 Community</a:t>
            </a:r>
          </a:p>
          <a:p>
            <a:pPr lvl="1"/>
            <a:r>
              <a:rPr lang="en-US" dirty="0" smtClean="0"/>
              <a:t>Excellent programming tool.</a:t>
            </a:r>
          </a:p>
          <a:p>
            <a:r>
              <a:rPr lang="en-US" dirty="0" smtClean="0"/>
              <a:t>Create new Project and Solution</a:t>
            </a:r>
          </a:p>
          <a:p>
            <a:pPr lvl="1"/>
            <a:r>
              <a:rPr lang="en-US" dirty="0" smtClean="0"/>
              <a:t>File -&gt; New -&gt;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Blinking the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105675"/>
            <a:ext cx="10011540" cy="68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850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10199" cy="5041380"/>
          </a:xfrm>
        </p:spPr>
        <p:txBody>
          <a:bodyPr/>
          <a:lstStyle/>
          <a:p>
            <a:r>
              <a:rPr lang="en-US" dirty="0" smtClean="0"/>
              <a:t>Add a Reference</a:t>
            </a:r>
          </a:p>
          <a:p>
            <a:pPr lvl="1"/>
            <a:r>
              <a:rPr lang="en-US" dirty="0" smtClean="0"/>
              <a:t>Right Click -&gt; Add Reference</a:t>
            </a:r>
          </a:p>
          <a:p>
            <a:r>
              <a:rPr lang="en-US" dirty="0" smtClean="0"/>
              <a:t>Windows </a:t>
            </a:r>
            <a:r>
              <a:rPr lang="en-US" dirty="0" err="1" smtClean="0"/>
              <a:t>IoT</a:t>
            </a:r>
            <a:r>
              <a:rPr lang="en-US" dirty="0" smtClean="0"/>
              <a:t> Extensions for the UWP</a:t>
            </a:r>
          </a:p>
          <a:p>
            <a:pPr lvl="1"/>
            <a:r>
              <a:rPr lang="en-US" dirty="0" smtClean="0"/>
              <a:t>Under Universal Windows</a:t>
            </a:r>
          </a:p>
          <a:p>
            <a:pPr lvl="1"/>
            <a:r>
              <a:rPr lang="en-US" dirty="0" smtClean="0"/>
              <a:t>In Extensions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Click Ok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Set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624641"/>
            <a:ext cx="4086225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19" y="2125662"/>
            <a:ext cx="6605230" cy="45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8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236" y="1116617"/>
            <a:ext cx="11889564" cy="917575"/>
          </a:xfrm>
        </p:spPr>
        <p:txBody>
          <a:bodyPr/>
          <a:lstStyle/>
          <a:p>
            <a:r>
              <a:rPr lang="en-US" dirty="0" smtClean="0"/>
              <a:t>Have these using statements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434" y="2337405"/>
            <a:ext cx="783272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Windows.ApplicationModel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Windows.ApplicationModel.Activation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Windows.Devices.Gpio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Windows.UI.Xaml.Controls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Windows.UI.Xaml.Navigation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8834" y="454720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Have these class level private variables</a:t>
            </a: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38930" y="23191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 smtClean="0"/>
              <a:t>In the file </a:t>
            </a:r>
            <a:r>
              <a:rPr lang="en-US" b="1" dirty="0" err="1" smtClean="0"/>
              <a:t>App.Xaml.cs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55637" y="5326062"/>
            <a:ext cx="621665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ledPinNumber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27;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DispatcherTimer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timer;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58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Constructor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9002" y="1973262"/>
            <a:ext cx="1178083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Microsoft.ApplicationInsights.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WindowsAppInitializer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.InitializeAsync(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Microsoft.ApplicationInsights.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WindowsCollectors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.Metadata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Microsoft.ApplicationInsights.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WindowsCollectors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.Session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.InitializeComponent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.Suspending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OnSuspending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//Add these lines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InitBlinky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2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GPIO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08037" y="2354262"/>
            <a:ext cx="9982200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GpioController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expected on this device"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gpio.OpenPin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ledPinNumber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ledPin.SetDriveMode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GpioPinDriveMode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.Output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526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Blinking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037" y="2278062"/>
            <a:ext cx="85947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InitBlinky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timer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DispatcherTimer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Timer_Tick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timer.Start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435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Handler for Timer Tick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70037" y="1973262"/>
            <a:ext cx="7985126" cy="3737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Timer_Tick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sender,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2504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837" y="1225692"/>
            <a:ext cx="11887200" cy="3527119"/>
          </a:xfrm>
        </p:spPr>
        <p:txBody>
          <a:bodyPr/>
          <a:lstStyle/>
          <a:p>
            <a:r>
              <a:rPr lang="en-US" dirty="0" smtClean="0"/>
              <a:t>Right Click Project</a:t>
            </a:r>
          </a:p>
          <a:p>
            <a:pPr lvl="1"/>
            <a:r>
              <a:rPr lang="en-US" dirty="0" smtClean="0"/>
              <a:t>Properties (at the bottom)</a:t>
            </a:r>
          </a:p>
          <a:p>
            <a:r>
              <a:rPr lang="en-US" dirty="0" smtClean="0"/>
              <a:t>ARM</a:t>
            </a:r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Your IP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Build for your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308117"/>
            <a:ext cx="4958410" cy="15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87" y="2582862"/>
            <a:ext cx="8431152" cy="41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4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11" y="2887662"/>
            <a:ext cx="8229600" cy="2219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68" y="2963862"/>
            <a:ext cx="11887200" cy="4678204"/>
          </a:xfrm>
        </p:spPr>
        <p:txBody>
          <a:bodyPr/>
          <a:lstStyle/>
          <a:p>
            <a:r>
              <a:rPr lang="en-US" dirty="0" smtClean="0"/>
              <a:t>Set to ARM</a:t>
            </a:r>
          </a:p>
          <a:p>
            <a:r>
              <a:rPr lang="en-US" dirty="0" smtClean="0"/>
              <a:t>Click In Gray Area</a:t>
            </a:r>
          </a:p>
          <a:p>
            <a:pPr lvl="1"/>
            <a:r>
              <a:rPr lang="en-US" dirty="0" smtClean="0"/>
              <a:t>Creates red breakpoint</a:t>
            </a:r>
          </a:p>
          <a:p>
            <a:r>
              <a:rPr lang="en-US" dirty="0" smtClean="0"/>
              <a:t>Click Green Arrow</a:t>
            </a:r>
          </a:p>
          <a:p>
            <a:endParaRPr lang="en-US" dirty="0"/>
          </a:p>
          <a:p>
            <a:r>
              <a:rPr lang="en-US" sz="3200" i="1" dirty="0" smtClean="0"/>
              <a:t>You can remove breakpoint and click green arrow to continue.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&amp;&amp; Debug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1135062"/>
            <a:ext cx="10506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8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1098762"/>
          </a:xfrm>
        </p:spPr>
        <p:txBody>
          <a:bodyPr/>
          <a:lstStyle/>
          <a:p>
            <a:r>
              <a:rPr lang="en-US" dirty="0" smtClean="0"/>
              <a:t>Take a breather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Schematics – Symbols – MOTORS!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Transistor</a:t>
            </a:r>
          </a:p>
          <a:p>
            <a:endParaRPr lang="en-US" b="1" dirty="0" smtClean="0"/>
          </a:p>
          <a:p>
            <a:r>
              <a:rPr lang="en-US" b="1" dirty="0" smtClean="0"/>
              <a:t>Diode</a:t>
            </a:r>
          </a:p>
          <a:p>
            <a:endParaRPr lang="en-US" b="1" dirty="0" smtClean="0"/>
          </a:p>
          <a:p>
            <a:r>
              <a:rPr lang="en-US" b="1" dirty="0" smtClean="0"/>
              <a:t>Motor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37" y="1245089"/>
            <a:ext cx="4477066" cy="5577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37" y="2679572"/>
            <a:ext cx="1504950" cy="1038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1363662"/>
            <a:ext cx="1357150" cy="1033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3808831"/>
            <a:ext cx="12382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/>
              <a:t>We have: PN2222A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– 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2125662"/>
            <a:ext cx="9648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83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437" y="1820862"/>
            <a:ext cx="11887200" cy="1089529"/>
          </a:xfrm>
        </p:spPr>
        <p:txBody>
          <a:bodyPr/>
          <a:lstStyle/>
          <a:p>
            <a:r>
              <a:rPr lang="en-US" dirty="0" smtClean="0"/>
              <a:t>Important here is</a:t>
            </a:r>
          </a:p>
          <a:p>
            <a:pPr lvl="1"/>
            <a:r>
              <a:rPr lang="en-US" dirty="0" smtClean="0"/>
              <a:t>Maximum ratings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</a:t>
            </a:r>
            <a:br>
              <a:rPr lang="en-US" dirty="0" smtClean="0"/>
            </a:br>
            <a:r>
              <a:rPr lang="en-US" dirty="0" smtClean="0"/>
              <a:t>– Part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55" y="68262"/>
            <a:ext cx="7027584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594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– Part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37" y="1204911"/>
            <a:ext cx="663662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118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439862"/>
            <a:ext cx="3976045" cy="4953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37" y="449262"/>
            <a:ext cx="4731090" cy="61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37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 smtClean="0"/>
              <a:t>Remains EXACTLY the same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are switching the motor on/off every 500 milliseconds, just like we did with the LED.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304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28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car!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Control 4 motors</a:t>
            </a:r>
          </a:p>
          <a:p>
            <a:r>
              <a:rPr lang="en-US" dirty="0" smtClean="0"/>
              <a:t>Create functions for:</a:t>
            </a:r>
          </a:p>
          <a:p>
            <a:pPr lvl="1"/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Right</a:t>
            </a:r>
          </a:p>
          <a:p>
            <a:pPr lvl="1"/>
            <a:r>
              <a:rPr lang="en-US" dirty="0" smtClean="0"/>
              <a:t>Forward</a:t>
            </a:r>
          </a:p>
          <a:p>
            <a:pPr lvl="1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2" y="1439862"/>
            <a:ext cx="506059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Sprinkler System!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61" y="1720849"/>
            <a:ext cx="6647251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46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4pm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6637" y="1820862"/>
            <a:ext cx="10724938" cy="412420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Understand Raspberry Pi Pin breakout</a:t>
            </a:r>
          </a:p>
          <a:p>
            <a:r>
              <a:rPr lang="en-US" dirty="0" smtClean="0"/>
              <a:t>Ability to read circuit schematics</a:t>
            </a:r>
          </a:p>
          <a:p>
            <a:r>
              <a:rPr lang="en-US" dirty="0" smtClean="0"/>
              <a:t>Ability to read data sheets</a:t>
            </a:r>
          </a:p>
          <a:p>
            <a:r>
              <a:rPr lang="en-US" dirty="0" smtClean="0"/>
              <a:t>Understand Breadboards</a:t>
            </a:r>
          </a:p>
          <a:p>
            <a:r>
              <a:rPr lang="en-US" dirty="0" smtClean="0"/>
              <a:t>Understanding Windows 10 </a:t>
            </a:r>
            <a:r>
              <a:rPr lang="en-US" dirty="0" err="1" smtClean="0"/>
              <a:t>IoT</a:t>
            </a:r>
            <a:r>
              <a:rPr lang="en-US" dirty="0" smtClean="0"/>
              <a:t> Core</a:t>
            </a:r>
          </a:p>
          <a:p>
            <a:r>
              <a:rPr lang="en-US" dirty="0" smtClean="0"/>
              <a:t>Complete </a:t>
            </a:r>
            <a:r>
              <a:rPr lang="en-US" dirty="0" err="1" smtClean="0"/>
              <a:t>Blinky</a:t>
            </a:r>
            <a:r>
              <a:rPr lang="en-US" dirty="0" smtClean="0"/>
              <a:t> LED and Toy Motor</a:t>
            </a:r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7" y="296862"/>
            <a:ext cx="8322914" cy="6175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837" y="373062"/>
            <a:ext cx="2667000" cy="51306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not concern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ourselves with: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I2C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Focus just on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Ground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Gpio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Physical Pin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Logical Pin</a:t>
            </a:r>
          </a:p>
        </p:txBody>
      </p:sp>
    </p:spTree>
    <p:extLst>
      <p:ext uri="{BB962C8B-B14F-4D97-AF65-F5344CB8AC3E}">
        <p14:creationId xmlns:p14="http://schemas.microsoft.com/office/powerpoint/2010/main" val="4284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Breadboard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4" y="1820862"/>
            <a:ext cx="120170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94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Schematics – Symbols – LED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Resistor</a:t>
            </a:r>
          </a:p>
          <a:p>
            <a:endParaRPr lang="en-US" b="1" dirty="0" smtClean="0"/>
          </a:p>
          <a:p>
            <a:r>
              <a:rPr lang="en-US" b="1" dirty="0" smtClean="0"/>
              <a:t>Ground</a:t>
            </a:r>
          </a:p>
          <a:p>
            <a:endParaRPr lang="en-US" b="1" dirty="0" smtClean="0"/>
          </a:p>
          <a:p>
            <a:r>
              <a:rPr lang="en-US" b="1" dirty="0" smtClean="0"/>
              <a:t>Power </a:t>
            </a:r>
          </a:p>
          <a:p>
            <a:endParaRPr lang="en-US" b="1" dirty="0" smtClean="0"/>
          </a:p>
          <a:p>
            <a:r>
              <a:rPr lang="en-US" b="1" dirty="0" smtClean="0"/>
              <a:t>LED</a:t>
            </a:r>
          </a:p>
          <a:p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8" y="2659062"/>
            <a:ext cx="859789" cy="807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68" y="4061464"/>
            <a:ext cx="1381037" cy="734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85" y="5393972"/>
            <a:ext cx="1152438" cy="716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718" y="1451324"/>
            <a:ext cx="1710599" cy="574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237" y="1385016"/>
            <a:ext cx="2780352" cy="53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8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699</TotalTime>
  <Words>702</Words>
  <Application>Microsoft Office PowerPoint</Application>
  <PresentationFormat>Custom</PresentationFormat>
  <Paragraphs>206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Electronics 101 with Raspberry Pi – Rotation 1</vt:lpstr>
      <vt:lpstr>Agenda</vt:lpstr>
      <vt:lpstr>David Crook</vt:lpstr>
      <vt:lpstr>Stuff you should Know About</vt:lpstr>
      <vt:lpstr>Future Reference Getting Started</vt:lpstr>
      <vt:lpstr>Goals of Presentation</vt:lpstr>
      <vt:lpstr>PowerPoint Presentation</vt:lpstr>
      <vt:lpstr>How a Breadboard works</vt:lpstr>
      <vt:lpstr>Circuit Schematics – Symbols – LED Sample</vt:lpstr>
      <vt:lpstr>Wiring Diagram</vt:lpstr>
      <vt:lpstr>Blinking the light</vt:lpstr>
      <vt:lpstr>PowerPoint Presentation</vt:lpstr>
      <vt:lpstr>Getting Set Up</vt:lpstr>
      <vt:lpstr>Have these using statements</vt:lpstr>
      <vt:lpstr>Modify the Constructor</vt:lpstr>
      <vt:lpstr>Initialize GPIO</vt:lpstr>
      <vt:lpstr>Initialize Blinking</vt:lpstr>
      <vt:lpstr>Add Handler for Timer Tick</vt:lpstr>
      <vt:lpstr>Set Build for your Device</vt:lpstr>
      <vt:lpstr>Deploy &amp;&amp; Debug</vt:lpstr>
      <vt:lpstr>Take a breather</vt:lpstr>
      <vt:lpstr>Circuit Schematics – Symbols – MOTORS!</vt:lpstr>
      <vt:lpstr>The Data Sheet – Part 1</vt:lpstr>
      <vt:lpstr>The Data Sheet  – Part 2</vt:lpstr>
      <vt:lpstr>The Data Sheet – Part 3</vt:lpstr>
      <vt:lpstr>Wiring Diagram</vt:lpstr>
      <vt:lpstr>The Code…</vt:lpstr>
      <vt:lpstr>What Next?</vt:lpstr>
      <vt:lpstr>Create a car!</vt:lpstr>
      <vt:lpstr>Control a Sprinkler System!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42</cp:revision>
  <dcterms:created xsi:type="dcterms:W3CDTF">2015-08-13T16:00:51Z</dcterms:created>
  <dcterms:modified xsi:type="dcterms:W3CDTF">2015-11-23T13:34:19Z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